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3741" autoAdjust="0"/>
  </p:normalViewPr>
  <p:slideViewPr>
    <p:cSldViewPr snapToGrid="0">
      <p:cViewPr>
        <p:scale>
          <a:sx n="50" d="100"/>
          <a:sy n="50" d="100"/>
        </p:scale>
        <p:origin x="1260" y="3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1-27T21:48:10.286" idx="4">
    <p:pos x="6720" y="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2DBC1-08F4-4498-B787-3B7D1F6D6C69}" type="datetimeFigureOut">
              <a:rPr lang="en-US" smtClean="0"/>
              <a:t>05-Feb-26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11A77-5C8A-4D45-936A-67EFEB2C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1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11A77-5C8A-4D45-936A-67EFEB2C21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0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2807A-CE39-EEC5-FECD-CD8A315D1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71341-D9A3-F008-93B3-04A08F7E1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FF60E-2FD6-00B1-41F0-D2C46DA1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B1D7-EEEC-4771-A590-A6EF523E7729}" type="datetimeFigureOut">
              <a:rPr lang="en-US" smtClean="0"/>
              <a:t>05-Feb-26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96C75-55D2-F1F5-C13A-1D1E2FE7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F516A-F363-E143-65BD-AC0DA633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9B08-6100-4341-8E5C-44FE51C9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6CE3-0E4F-2A76-A3FD-2D48099C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D8229-8681-C17C-CDC9-962C9CD80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7C88C-C377-02E3-56B8-EF5431B0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B1D7-EEEC-4771-A590-A6EF523E7729}" type="datetimeFigureOut">
              <a:rPr lang="en-US" smtClean="0"/>
              <a:t>05-Feb-26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DC833-494E-846B-33CB-2E48A68B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396E3-37F1-D5B5-A9AE-07A514A1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9B08-6100-4341-8E5C-44FE51C9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71A4C-9E87-B8DF-067D-E94004586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D85B1-4366-52EB-2DB6-CB5E21961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5500E-2204-7DAD-7A91-BA9F987F7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B1D7-EEEC-4771-A590-A6EF523E7729}" type="datetimeFigureOut">
              <a:rPr lang="en-US" smtClean="0"/>
              <a:t>05-Feb-26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F393E-549C-6A03-89B7-FE3B00DC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3D0D4-DAF3-B83A-B03A-D33B7493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9B08-6100-4341-8E5C-44FE51C9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6188-5C9D-5430-C4F6-F52A3615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5263B-2D25-589A-434F-47A80F821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167D7-3710-B9F0-C342-11FA3D0D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B1D7-EEEC-4771-A590-A6EF523E7729}" type="datetimeFigureOut">
              <a:rPr lang="en-US" smtClean="0"/>
              <a:t>05-Feb-26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1D65-87D7-7CAB-CF19-44605A9E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379F9-A2E9-1991-96D8-465C11CA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9B08-6100-4341-8E5C-44FE51C9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8731C-1215-3551-955E-4A96FE75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C92C3-2CA0-B7C3-E06F-369688F11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03140-313F-C5E9-36FC-7E6A827F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B1D7-EEEC-4771-A590-A6EF523E7729}" type="datetimeFigureOut">
              <a:rPr lang="en-US" smtClean="0"/>
              <a:t>05-Feb-26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E3C86-C8D8-D5E8-121F-7BCB68C4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D1991-4CCD-D115-B535-7407B49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9B08-6100-4341-8E5C-44FE51C9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4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69F1-452C-9C84-3953-99B30BD3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7AA66-EE30-944E-17B0-D2940DC4F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5BB27-82FF-1164-262A-EA46C5FB0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0E03F-2A07-E2B8-D7E2-EB6E273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B1D7-EEEC-4771-A590-A6EF523E7729}" type="datetimeFigureOut">
              <a:rPr lang="en-US" smtClean="0"/>
              <a:t>05-Feb-26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0CA81-99ED-8DC2-3996-D527AAA5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432C5-9702-CE1A-9E05-FEB5892B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9B08-6100-4341-8E5C-44FE51C9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8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2B85A-E901-8FE8-6AD9-49BC5802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75F10-9FFC-0D97-CDB6-5C6439AA9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867F2-1F93-963C-C5C9-586DBAC2B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F7CF6-A465-DE20-452D-386CAF8E7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D01036-741D-2481-B3EF-CB9E11D43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0C862-0B9B-194B-0BB7-4223200C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B1D7-EEEC-4771-A590-A6EF523E7729}" type="datetimeFigureOut">
              <a:rPr lang="en-US" smtClean="0"/>
              <a:t>05-Feb-26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84BF6-E880-E3DE-C826-DDC2DFA2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EB2973-5A98-F893-4C88-B1E8BAA4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9B08-6100-4341-8E5C-44FE51C9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7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C21D-5D50-38D2-B296-83E0BAE1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FAE32-5D94-E57F-5CA3-D9CC07482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B1D7-EEEC-4771-A590-A6EF523E7729}" type="datetimeFigureOut">
              <a:rPr lang="en-US" smtClean="0"/>
              <a:t>05-Feb-26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7BAC0-11A0-596E-4CCB-1F2BD542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638AF-6B63-353B-AC3E-B9C73278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9B08-6100-4341-8E5C-44FE51C9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9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E13E1B-56F4-5654-7BE6-7C391E46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B1D7-EEEC-4771-A590-A6EF523E7729}" type="datetimeFigureOut">
              <a:rPr lang="en-US" smtClean="0"/>
              <a:t>05-Feb-26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43A51-6124-B3EF-E865-84D95CAE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DA63F-CE0D-F90D-68AA-E6F103CD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9B08-6100-4341-8E5C-44FE51C9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E92A-0EC2-4722-5FB3-CEA5C0D2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258EA-C00D-2D87-21B7-5E48EE0A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A03DE-F9E4-8BF1-7BEC-2AEA0A3FB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40B23-5552-CDBF-EBE3-91112B31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B1D7-EEEC-4771-A590-A6EF523E7729}" type="datetimeFigureOut">
              <a:rPr lang="en-US" smtClean="0"/>
              <a:t>05-Feb-26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31188-5A6E-5B26-3FA8-75EDB9EA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01101-997A-18ED-ADFF-5A6C38D5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9B08-6100-4341-8E5C-44FE51C9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7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966E-3769-586C-D014-4CF509EA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41ACF-5BF9-019F-3F57-9BAC7147D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ECFD6-C871-9249-E72C-43DE0D16B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E5976-5143-C033-8199-113A129D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B1D7-EEEC-4771-A590-A6EF523E7729}" type="datetimeFigureOut">
              <a:rPr lang="en-US" smtClean="0"/>
              <a:t>05-Feb-26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BCA2A-D2CD-8797-DBC1-C99A584C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49602-23F7-6526-0A35-CC2C72D9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9B08-6100-4341-8E5C-44FE51C9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E7612-B626-E762-6F89-D68BA99C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9DF28-6733-6BF7-A1BA-5C6B6269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85007-69B6-5670-1EBD-8E3803000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5B1D7-EEEC-4771-A590-A6EF523E7729}" type="datetimeFigureOut">
              <a:rPr lang="en-US" smtClean="0"/>
              <a:t>05-Feb-26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792E1-2BEA-C519-ECA0-9D0EFC312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FC1E0-9976-454D-2AD2-3B41E8B72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D9B08-6100-4341-8E5C-44FE51C9C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2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Low-Noise+Block+downconverter&amp;biw=1280&amp;bih=551&amp;aic=0&amp;sca_esv=4ad52a9aa1069aa3&amp;sxsrf=ANbL-n4NN_Vznv313QUzPOTzkVlLy6z8rQ%3A1769527431243&amp;ei=h9h4aeu-DpaIqfkPjLjxgA4&amp;ved=2ahUKEwi31ejLg6ySAxWsyjgGHcOPCAcQgK4QegYIAQgAEAY&amp;uact=5&amp;oq=lnb++full+form&amp;gs_lp=Egxnd3Mtd2l6LXNlcnAiDmxuYiAgZnVsbCBmb3JtMgsQABiABBiRAhiKBTIGEAAYBxgeMgYQABgHGB4yBhAAGAcYHjIGEAAYBxgeMgYQABgHGB4yBhAAGAcYHjIGEAAYBxgeMgYQABgHGB4yBhAAGAcYHkjjY1AAWLZacAB4AZABAZgB5wGgAZQJqgEFMC4zLjO4AQPIAQD4AQGYAgSgAp4GmAMAkgcFMC4yLjKgB5MZsgcFMC4yLjK4B54GwgcDMy00yAcvgAgA&amp;sclient=gws-wiz-ser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s 5">
            <a:extLst>
              <a:ext uri="{FF2B5EF4-FFF2-40B4-BE49-F238E27FC236}">
                <a16:creationId xmlns:a16="http://schemas.microsoft.com/office/drawing/2014/main" id="{4F2505A2-F27E-169B-A6AD-CB64FBDBB277}"/>
              </a:ext>
            </a:extLst>
          </p:cNvPr>
          <p:cNvSpPr/>
          <p:nvPr/>
        </p:nvSpPr>
        <p:spPr>
          <a:xfrm>
            <a:off x="5829618" y="582930"/>
            <a:ext cx="4812030" cy="762000"/>
          </a:xfrm>
          <a:prstGeom prst="rect">
            <a:avLst/>
          </a:prstGeom>
          <a:solidFill>
            <a:srgbClr val="44546A">
              <a:lumMod val="25000"/>
              <a:lumOff val="75000"/>
              <a:alpha val="55000"/>
            </a:srgbClr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s 20">
            <a:extLst>
              <a:ext uri="{FF2B5EF4-FFF2-40B4-BE49-F238E27FC236}">
                <a16:creationId xmlns:a16="http://schemas.microsoft.com/office/drawing/2014/main" id="{F30F2441-7CED-6D10-5FBA-096C6C16F052}"/>
              </a:ext>
            </a:extLst>
          </p:cNvPr>
          <p:cNvSpPr/>
          <p:nvPr/>
        </p:nvSpPr>
        <p:spPr bwMode="white">
          <a:xfrm>
            <a:off x="9478010" y="4694714"/>
            <a:ext cx="1887855" cy="1626235"/>
          </a:xfrm>
          <a:prstGeom prst="rect">
            <a:avLst/>
          </a:prstGeom>
          <a:noFill/>
          <a:ln w="79375" cap="flat" cmpd="dbl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s 21">
            <a:extLst>
              <a:ext uri="{FF2B5EF4-FFF2-40B4-BE49-F238E27FC236}">
                <a16:creationId xmlns:a16="http://schemas.microsoft.com/office/drawing/2014/main" id="{D1541371-C6BE-3C34-DB16-AE3D1A93903C}"/>
              </a:ext>
            </a:extLst>
          </p:cNvPr>
          <p:cNvSpPr/>
          <p:nvPr/>
        </p:nvSpPr>
        <p:spPr bwMode="white">
          <a:xfrm>
            <a:off x="10249218" y="5404802"/>
            <a:ext cx="1651000" cy="1254125"/>
          </a:xfrm>
          <a:prstGeom prst="rect">
            <a:avLst/>
          </a:prstGeom>
          <a:noFill/>
          <a:ln w="79375" cap="flat" cmpd="dbl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74CCE53B-AEF5-01DA-4CAB-EDA828A8FA5C}"/>
              </a:ext>
            </a:extLst>
          </p:cNvPr>
          <p:cNvSpPr txBox="1"/>
          <p:nvPr/>
        </p:nvSpPr>
        <p:spPr>
          <a:xfrm>
            <a:off x="6096000" y="451485"/>
            <a:ext cx="5537835" cy="749300"/>
          </a:xfrm>
          <a:prstGeom prst="rect">
            <a:avLst/>
          </a:prstGeom>
          <a:noFill/>
          <a:effectLst>
            <a:reflection stA="30000" endPos="65000" dist="76200" dir="5400000" sy="-100000" algn="bl" rotWithShape="0"/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7E6E6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7E6E6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welcome to my session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7E6E6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   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39700">
                    <a:srgbClr val="E7E6E6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</a:t>
            </a:r>
          </a:p>
        </p:txBody>
      </p:sp>
      <p:sp>
        <p:nvSpPr>
          <p:cNvPr id="26" name="Rectangles 19">
            <a:extLst>
              <a:ext uri="{FF2B5EF4-FFF2-40B4-BE49-F238E27FC236}">
                <a16:creationId xmlns:a16="http://schemas.microsoft.com/office/drawing/2014/main" id="{CBB77AB7-B163-5318-B931-04B37E246524}"/>
              </a:ext>
            </a:extLst>
          </p:cNvPr>
          <p:cNvSpPr/>
          <p:nvPr/>
        </p:nvSpPr>
        <p:spPr bwMode="white">
          <a:xfrm>
            <a:off x="5293360" y="1399857"/>
            <a:ext cx="5689600" cy="4004945"/>
          </a:xfrm>
          <a:prstGeom prst="rect">
            <a:avLst/>
          </a:prstGeom>
          <a:noFill/>
          <a:ln w="79375" cap="flat" cmpd="dbl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43923D-A4C6-7310-C380-3B63CD11C63F}"/>
              </a:ext>
            </a:extLst>
          </p:cNvPr>
          <p:cNvSpPr txBox="1"/>
          <p:nvPr/>
        </p:nvSpPr>
        <p:spPr>
          <a:xfrm>
            <a:off x="5293360" y="1544002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Name: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Fk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-ul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islam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Designation: CI EEE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Institute/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stp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: Digital computer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traning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canter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Address: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pabna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sadar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pabna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Mobile:+8801898322306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E-mail: farukulislam0301@gmail,com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CECF58C-B650-EA2C-4C91-61E0D9FC0E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0AF7A-7FC3-996E-5C21-05F4045A73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01"/>
          <a:stretch>
            <a:fillRect/>
          </a:stretch>
        </p:blipFill>
        <p:spPr>
          <a:xfrm>
            <a:off x="2032836" y="1465378"/>
            <a:ext cx="2756359" cy="3622443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6AE52941-F621-1718-4B9B-D87D0D19C855}"/>
              </a:ext>
            </a:extLst>
          </p:cNvPr>
          <p:cNvSpPr/>
          <p:nvPr/>
        </p:nvSpPr>
        <p:spPr>
          <a:xfrm>
            <a:off x="2032836" y="1111188"/>
            <a:ext cx="2756359" cy="400494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Half Frame 32">
            <a:extLst>
              <a:ext uri="{FF2B5EF4-FFF2-40B4-BE49-F238E27FC236}">
                <a16:creationId xmlns:a16="http://schemas.microsoft.com/office/drawing/2014/main" id="{69D0AD49-9249-ED88-76A2-2589F2274496}"/>
              </a:ext>
            </a:extLst>
          </p:cNvPr>
          <p:cNvSpPr/>
          <p:nvPr/>
        </p:nvSpPr>
        <p:spPr>
          <a:xfrm>
            <a:off x="2032836" y="1111188"/>
            <a:ext cx="920432" cy="1032510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241302-1DE4-6486-3986-DD5DD1B5CF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484" t="30877" r="2484" b="17895"/>
          <a:stretch>
            <a:fillRect/>
          </a:stretch>
        </p:blipFill>
        <p:spPr>
          <a:xfrm>
            <a:off x="5724636" y="1424540"/>
            <a:ext cx="6239565" cy="44179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10016-E7F8-CAD8-B155-15B88E8E03CC}"/>
              </a:ext>
            </a:extLst>
          </p:cNvPr>
          <p:cNvSpPr txBox="1"/>
          <p:nvPr/>
        </p:nvSpPr>
        <p:spPr>
          <a:xfrm>
            <a:off x="8507535" y="4516915"/>
            <a:ext cx="87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LNB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A9DC9-B603-122D-2B79-4D94D1F8C0D4}"/>
              </a:ext>
            </a:extLst>
          </p:cNvPr>
          <p:cNvSpPr txBox="1"/>
          <p:nvPr/>
        </p:nvSpPr>
        <p:spPr>
          <a:xfrm>
            <a:off x="8945485" y="5081419"/>
            <a:ext cx="120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RF 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45172-488B-D0CE-FFF9-580E1505254A}"/>
              </a:ext>
            </a:extLst>
          </p:cNvPr>
          <p:cNvSpPr txBox="1"/>
          <p:nvPr/>
        </p:nvSpPr>
        <p:spPr>
          <a:xfrm>
            <a:off x="7392202" y="1184788"/>
            <a:ext cx="132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LED TV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C13E9-BFEB-D783-2BA8-6027F9FA9B1C}"/>
              </a:ext>
            </a:extLst>
          </p:cNvPr>
          <p:cNvSpPr txBox="1"/>
          <p:nvPr/>
        </p:nvSpPr>
        <p:spPr>
          <a:xfrm>
            <a:off x="227800" y="1369454"/>
            <a:ext cx="6827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LED : </a:t>
            </a:r>
            <a:r>
              <a:rPr lang="en-US" b="1" dirty="0"/>
              <a:t>Light-Emitting Diode</a:t>
            </a:r>
            <a:endParaRPr lang="en-US" dirty="0"/>
          </a:p>
          <a:p>
            <a:r>
              <a:rPr lang="en-US" dirty="0"/>
              <a:t>HDMI : </a:t>
            </a:r>
            <a:r>
              <a:rPr lang="en-US" b="1" dirty="0"/>
              <a:t>High-Definition Multimedia Interface</a:t>
            </a:r>
          </a:p>
          <a:p>
            <a:r>
              <a:rPr lang="en-US" dirty="0"/>
              <a:t>RCA : </a:t>
            </a:r>
            <a:r>
              <a:rPr lang="en-US" b="1" dirty="0"/>
              <a:t>Radio Corporation of America</a:t>
            </a:r>
            <a:endParaRPr lang="en-US" dirty="0"/>
          </a:p>
          <a:p>
            <a:r>
              <a:rPr lang="en-US" dirty="0"/>
              <a:t>DC POWER SUPPLY :</a:t>
            </a:r>
            <a:r>
              <a:rPr lang="en-US" b="1" dirty="0"/>
              <a:t> Direct Current </a:t>
            </a:r>
            <a:r>
              <a:rPr lang="en-US" sz="1600" b="1" dirty="0"/>
              <a:t>POWER SUPPLY </a:t>
            </a:r>
            <a:endParaRPr lang="en-US" b="1" dirty="0"/>
          </a:p>
          <a:p>
            <a:r>
              <a:rPr lang="en-US" dirty="0"/>
              <a:t>LNB : </a:t>
            </a:r>
            <a:r>
              <a:rPr lang="en-US" b="1" dirty="0">
                <a:hlinkClick r:id="rId3"/>
              </a:rPr>
              <a:t>Low-Noise Block</a:t>
            </a:r>
            <a:endParaRPr lang="en-US" dirty="0"/>
          </a:p>
          <a:p>
            <a:r>
              <a:rPr lang="en-US" dirty="0"/>
              <a:t>RF receiver :</a:t>
            </a:r>
            <a:r>
              <a:rPr lang="en-US" b="1" dirty="0"/>
              <a:t> Radio Frequency receiver</a:t>
            </a:r>
          </a:p>
          <a:p>
            <a:r>
              <a:rPr lang="en-US" dirty="0"/>
              <a:t>Coaxial Cable : </a:t>
            </a:r>
            <a:r>
              <a:rPr lang="en-US" b="1" dirty="0"/>
              <a:t>often shortened to Coax</a:t>
            </a:r>
            <a:endParaRPr lang="en-US" dirty="0"/>
          </a:p>
          <a:p>
            <a:r>
              <a:rPr lang="en-US" b="1" dirty="0"/>
              <a:t>Set Top Box:</a:t>
            </a:r>
            <a:r>
              <a:rPr lang="en-US" dirty="0"/>
              <a:t>  </a:t>
            </a:r>
            <a:r>
              <a:rPr lang="bn-IN" dirty="0">
                <a:latin typeface="SutonnyOMJ" panose="01010600010101010101" pitchFamily="2" charset="0"/>
                <a:cs typeface="SutonnyOMJ" panose="01010600010101010101" pitchFamily="2" charset="0"/>
              </a:rPr>
              <a:t>একটি ইলেকট্রনিক ডিভাইস যা একটি টেলিভিশন এবং একটি বাহ্যিক সংকেত উৎসের সাথে সংযোগ করে—যেমন কেবল, স্যাটেলাইট বা ব্রডব্যান্ড—ভিডিও বিষয়বস্তু টিউন করতে, গ্রহণ করতে এবং ডিকোড করতে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dirty="0">
              <a:latin typeface="Times New Roman 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5FC4B-2E48-63CA-1043-D3A6A1F23C4E}"/>
              </a:ext>
            </a:extLst>
          </p:cNvPr>
          <p:cNvSpPr txBox="1"/>
          <p:nvPr/>
        </p:nvSpPr>
        <p:spPr>
          <a:xfrm>
            <a:off x="4485371" y="481263"/>
            <a:ext cx="227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Install Set Top Box.</a:t>
            </a:r>
          </a:p>
        </p:txBody>
      </p:sp>
    </p:spTree>
    <p:extLst>
      <p:ext uri="{BB962C8B-B14F-4D97-AF65-F5344CB8AC3E}">
        <p14:creationId xmlns:p14="http://schemas.microsoft.com/office/powerpoint/2010/main" val="653433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454293-1D41-AECD-1C10-9B01012A8255}"/>
              </a:ext>
            </a:extLst>
          </p:cNvPr>
          <p:cNvSpPr txBox="1"/>
          <p:nvPr/>
        </p:nvSpPr>
        <p:spPr>
          <a:xfrm>
            <a:off x="4928135" y="288758"/>
            <a:ext cx="281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LED TV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8767B-7817-CC7E-8800-243F9995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246"/>
          <a:stretch>
            <a:fillRect/>
          </a:stretch>
        </p:blipFill>
        <p:spPr>
          <a:xfrm>
            <a:off x="619494" y="873533"/>
            <a:ext cx="10818794" cy="56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8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9A7FAB-48F0-B0AE-6BA2-B67C146A4F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597" b="6807"/>
          <a:stretch>
            <a:fillRect/>
          </a:stretch>
        </p:blipFill>
        <p:spPr>
          <a:xfrm>
            <a:off x="693019" y="548641"/>
            <a:ext cx="10597415" cy="574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8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7AF26C-3FDB-73CD-9A35-146A1420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582" b="-2662"/>
          <a:stretch>
            <a:fillRect/>
          </a:stretch>
        </p:blipFill>
        <p:spPr>
          <a:xfrm>
            <a:off x="234950" y="939800"/>
            <a:ext cx="117221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2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21984C-C23D-63EE-5586-EAD83F06C511}"/>
              </a:ext>
            </a:extLst>
          </p:cNvPr>
          <p:cNvSpPr/>
          <p:nvPr/>
        </p:nvSpPr>
        <p:spPr>
          <a:xfrm>
            <a:off x="2082800" y="670560"/>
            <a:ext cx="1656080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IPS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C7D714-DEE0-0B7C-B152-52BFC2BFB49D}"/>
              </a:ext>
            </a:extLst>
          </p:cNvPr>
          <p:cNvSpPr txBox="1"/>
          <p:nvPr/>
        </p:nvSpPr>
        <p:spPr>
          <a:xfrm>
            <a:off x="629920" y="1490007"/>
            <a:ext cx="50393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= Instant Power Supply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s-IN" sz="1400" b="1" dirty="0">
                <a:latin typeface="SutonnyOMJ" panose="01010600010101010101" pitchFamily="2" charset="0"/>
                <a:cs typeface="SutonnyOMJ" panose="01010600010101010101" pitchFamily="2" charset="0"/>
              </a:rPr>
              <a:t>আইপিএস এর কাজ:</a:t>
            </a:r>
            <a:endParaRPr lang="en-US" sz="1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আইপিএস মূলত বিদ্যুৎ সরবরাহে বিঘ্ন ঘটলে অতি দ্রুত ব্যাকআপ পাওয়ার সরবরাহ করে। এটি সাধারণত</a:t>
            </a:r>
            <a:r>
              <a:rPr lang="en-US" sz="1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লাগানো হয় যাতে বিদ্যুৎ চলে গেলেও কিছুক্ষণ কাজ চালানো যায়।</a:t>
            </a:r>
            <a:endParaRPr lang="en-US" sz="1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</a:t>
            </a:r>
            <a:r>
              <a:rPr lang="en-US" sz="1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 </a:t>
            </a:r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এর পার্থক্য:</a:t>
            </a:r>
            <a:endParaRPr lang="en-US" sz="1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342900" indent="-342900">
              <a:buAutoNum type="arabicPeriod"/>
            </a:pPr>
            <a:r>
              <a:rPr lang="as-IN" sz="1400" b="1" dirty="0">
                <a:latin typeface="SutonnyOMJ" panose="01010600010101010101" pitchFamily="2" charset="0"/>
                <a:cs typeface="SutonnyOMJ" panose="01010600010101010101" pitchFamily="2" charset="0"/>
              </a:rPr>
              <a:t>সংজ্ঞা:</a:t>
            </a:r>
            <a:r>
              <a:rPr lang="as-IN" sz="1400" b="1" dirty="0">
                <a:latin typeface="Times New Roman" panose="02020603050405020304" pitchFamily="18" charset="0"/>
                <a:cs typeface="SutonnyOMJ" panose="01010600010101010101" pitchFamily="2" charset="0"/>
              </a:rPr>
              <a:t>    -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সাধারণত বাংলাদেশে ব্যবহৃত একটি ডিভাইস যা বিদ্যুৎ না থাকলে ব্যাটারি </a:t>
            </a:r>
            <a:r>
              <a:rPr lang="en-US" sz="1400" dirty="0">
                <a:latin typeface="SutonnyOMJ" panose="01010600010101010101" pitchFamily="2" charset="0"/>
                <a:cs typeface="SutonnyOMJ" panose="01010600010101010101" pitchFamily="2" charset="0"/>
              </a:rPr>
              <a:t>             </a:t>
            </a:r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থেকে বিদ্যুৎ সরবরাহ করে। </a:t>
            </a:r>
            <a:endParaRPr lang="en-US" sz="1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endParaRPr lang="en-US" sz="1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1400" dirty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 = Uninterruptible Power Supply</a:t>
            </a:r>
            <a:endParaRPr lang="en-US" sz="1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1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ইউপিএস এর কাজ :</a:t>
            </a:r>
            <a:r>
              <a:rPr lang="en-US" sz="1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বিদ্যুৎ চলে গেলেও অতি</a:t>
            </a:r>
            <a:r>
              <a:rPr lang="en-US" sz="1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দ্রুত (মিলি সেকেন্ডে) ব্যাকআপ দেয়, মূলত </a:t>
            </a:r>
            <a:r>
              <a:rPr lang="en-US" sz="1400" dirty="0">
                <a:latin typeface="SutonnyOMJ" panose="01010600010101010101" pitchFamily="2" charset="0"/>
                <a:cs typeface="SutonnyOMJ" panose="01010600010101010101" pitchFamily="2" charset="0"/>
              </a:rPr>
              <a:t>       </a:t>
            </a:r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সার্ভার,কম্পিউটার ইত‍্যাদির জন্য।</a:t>
            </a:r>
            <a:endParaRPr lang="en-US" sz="1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1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1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2’  </a:t>
            </a:r>
            <a:r>
              <a:rPr lang="as-IN" sz="1400" b="1" dirty="0">
                <a:latin typeface="SutonnyOMJ" panose="01010600010101010101" pitchFamily="2" charset="0"/>
                <a:cs typeface="SutonnyOMJ" panose="01010600010101010101" pitchFamily="2" charset="0"/>
              </a:rPr>
              <a:t>সুইচিং টাইম:    </a:t>
            </a:r>
            <a:r>
              <a:rPr lang="as-IN" sz="1400" dirty="0">
                <a:latin typeface="Times New Roman" panose="02020603050405020304" pitchFamily="18" charset="0"/>
                <a:cs typeface="SutonnyOMJ" panose="01010600010101010101" pitchFamily="2" charset="0"/>
              </a:rPr>
              <a:t>-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IPS: 3-5 </a:t>
            </a:r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সেকেন্ড সময় নেয়।    -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</a:t>
            </a:r>
            <a:r>
              <a:rPr lang="en-US" sz="1400" dirty="0"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মিলি সেকেন্ডে সুইচ করে, তাই ডিভাইস রিসেট হয় না।</a:t>
            </a:r>
            <a:endParaRPr lang="en-US" sz="1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1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14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as-IN" sz="1400" b="1" dirty="0">
                <a:latin typeface="SutonnyOMJ" panose="01010600010101010101" pitchFamily="2" charset="0"/>
                <a:cs typeface="SutonnyOMJ" panose="01010600010101010101" pitchFamily="2" charset="0"/>
              </a:rPr>
              <a:t>ব্যবহার:    </a:t>
            </a:r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IPS: </a:t>
            </a:r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সাধারণত লাইনে বিদ্যুৎ আসলে ব্যাটারি চার্জ করে এবং</a:t>
            </a:r>
            <a:endParaRPr lang="en-US" sz="14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1400" dirty="0"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বিদ্যুৎ না থাকলে সরবরাহ করে।    -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</a:t>
            </a:r>
            <a:r>
              <a:rPr lang="en-US" sz="1400" dirty="0"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মূলত সেনসিটিভ ইকুইপমেন্ট </a:t>
            </a:r>
            <a:r>
              <a:rPr lang="en-US" sz="1400" dirty="0">
                <a:latin typeface="SutonnyOMJ" panose="01010600010101010101" pitchFamily="2" charset="0"/>
                <a:cs typeface="SutonnyOMJ" panose="01010600010101010101" pitchFamily="2" charset="0"/>
              </a:rPr>
              <a:t>                   </a:t>
            </a:r>
            <a:r>
              <a:rPr lang="as-IN" sz="1400" dirty="0">
                <a:latin typeface="SutonnyOMJ" panose="01010600010101010101" pitchFamily="2" charset="0"/>
                <a:cs typeface="SutonnyOMJ" panose="01010600010101010101" pitchFamily="2" charset="0"/>
              </a:rPr>
              <a:t>যেমন সার্ভার, কম্পিউটার) এর জন্য।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C1B63-71B5-F20B-485F-920DA4D63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029" y="1778000"/>
            <a:ext cx="4330942" cy="165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6833E4-2535-C2F1-86E9-A66B937BE6DB}"/>
              </a:ext>
            </a:extLst>
          </p:cNvPr>
          <p:cNvSpPr txBox="1"/>
          <p:nvPr/>
        </p:nvSpPr>
        <p:spPr>
          <a:xfrm>
            <a:off x="6667500" y="3429000"/>
            <a:ext cx="3905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>
                <a:latin typeface="SutonnyOMJ" panose="01010600010101010101" pitchFamily="2" charset="0"/>
                <a:ea typeface="Cambria Math" panose="02040503050406030204" pitchFamily="18" charset="0"/>
                <a:cs typeface="SutonnyOMJ" panose="01010600010101010101" pitchFamily="2" charset="0"/>
              </a:rPr>
              <a:t>ক্যাপাসিটর কী?  ক্যাপাসিটর হলো একটি ইলেকট্রনিকস ডিভাইস যা ফিল্টারেশন ও চার্জ সঞ্চয় করে রাখে। ডায়োড কী?  ডায়োড হলো এক ধরনের</a:t>
            </a:r>
            <a:endParaRPr lang="en-US" dirty="0">
              <a:latin typeface="SutonnyOMJ" panose="01010600010101010101" pitchFamily="2" charset="0"/>
              <a:ea typeface="Cambria Math" panose="02040503050406030204" pitchFamily="18" charset="0"/>
              <a:cs typeface="SutonnyOMJ" panose="01010600010101010101" pitchFamily="2" charset="0"/>
            </a:endParaRPr>
          </a:p>
          <a:p>
            <a:endParaRPr lang="en-US" dirty="0">
              <a:latin typeface="SutonnyOMJ" panose="01010600010101010101" pitchFamily="2" charset="0"/>
              <a:ea typeface="Cambria Math" panose="02040503050406030204" pitchFamily="18" charset="0"/>
              <a:cs typeface="SutonnyOMJ" panose="01010600010101010101" pitchFamily="2" charset="0"/>
            </a:endParaRPr>
          </a:p>
          <a:p>
            <a:r>
              <a:rPr lang="as-IN" dirty="0">
                <a:latin typeface="SutonnyOMJ" panose="01010600010101010101" pitchFamily="2" charset="0"/>
                <a:ea typeface="Cambria Math" panose="02040503050406030204" pitchFamily="18" charset="0"/>
                <a:cs typeface="SutonnyOMJ" panose="01010600010101010101" pitchFamily="2" charset="0"/>
              </a:rPr>
              <a:t>সেমিকন্ডাক্টর যা এসি কারেন্ট কে ডিসি কারেন্ট এ রূপান্তর করে, একমুখি করে।</a:t>
            </a:r>
            <a:endParaRPr lang="en-US" dirty="0">
              <a:latin typeface="SutonnyOMJ" panose="01010600010101010101" pitchFamily="2" charset="0"/>
              <a:ea typeface="Cambria Math" panose="02040503050406030204" pitchFamily="18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1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0E0883-1001-67D0-BF6A-CFEE7E9F1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1" y="876300"/>
            <a:ext cx="9525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4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8D934D-C236-E248-5A63-EBD33AA2AB1B}"/>
              </a:ext>
            </a:extLst>
          </p:cNvPr>
          <p:cNvSpPr txBox="1"/>
          <p:nvPr/>
        </p:nvSpPr>
        <p:spPr>
          <a:xfrm>
            <a:off x="4466122" y="625641"/>
            <a:ext cx="2646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SOLAR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50141-533C-6692-6C51-C5FD26422819}"/>
              </a:ext>
            </a:extLst>
          </p:cNvPr>
          <p:cNvPicPr/>
          <p:nvPr/>
        </p:nvPicPr>
        <p:blipFill>
          <a:blip r:embed="rId2"/>
          <a:srcRect l="18844" t="7867" r="17289" b="5689"/>
          <a:stretch>
            <a:fillRect/>
          </a:stretch>
        </p:blipFill>
        <p:spPr>
          <a:xfrm>
            <a:off x="626093" y="1141643"/>
            <a:ext cx="1539592" cy="1719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244C0A-CA03-A0DD-BCDC-198ED3BB694B}"/>
              </a:ext>
            </a:extLst>
          </p:cNvPr>
          <p:cNvSpPr txBox="1"/>
          <p:nvPr/>
        </p:nvSpPr>
        <p:spPr>
          <a:xfrm>
            <a:off x="2432784" y="1262674"/>
            <a:ext cx="6097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*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সোলার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প্যানেল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থেকে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পাওয়া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যায়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 (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ডাইরেক্ট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কারেন্ট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) </a:t>
            </a:r>
            <a:r>
              <a:rPr lang="en-US" altLang="en-US" sz="1800" b="1" dirty="0">
                <a:latin typeface="Times New Roman "/>
                <a:cs typeface="SutonnyOMJ" panose="01010600010101010101" charset="0"/>
                <a:sym typeface="+mn-ea"/>
              </a:rPr>
              <a:t>DC</a:t>
            </a:r>
          </a:p>
          <a:p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*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এটি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দক্ষিণ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দিকে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২৩° 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কোনে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লাগাতে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হয়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। </a:t>
            </a:r>
            <a:endParaRPr lang="en-US" altLang="en-US" sz="1800" b="1" dirty="0">
              <a:latin typeface="SutonnyOMJ" panose="01010600010101010101" charset="0"/>
              <a:cs typeface="SutonnyOMJ" panose="01010600010101010101" charset="0"/>
            </a:endParaRPr>
          </a:p>
          <a:p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*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সোলার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এর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আয়ুকাল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২০ </a:t>
            </a:r>
            <a:r>
              <a:rPr lang="en-US" altLang="en-US" sz="1800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বছর</a:t>
            </a:r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</a:t>
            </a:r>
            <a:endParaRPr lang="en-US" altLang="en-US" sz="1800" b="1" dirty="0">
              <a:latin typeface="SutonnyOMJ" panose="01010600010101010101" charset="0"/>
              <a:cs typeface="SutonnyOMJ" panose="01010600010101010101" charset="0"/>
            </a:endParaRPr>
          </a:p>
          <a:p>
            <a:r>
              <a:rPr lang="en-US" altLang="en-US" sz="1800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*</a:t>
            </a:r>
            <a:r>
              <a:rPr lang="en-US" altLang="en-US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</a:t>
            </a:r>
            <a:r>
              <a:rPr lang="en-US" altLang="en-US" b="1" dirty="0" err="1">
                <a:latin typeface="SutonnyOMJ" panose="01010600010101010101" charset="0"/>
                <a:cs typeface="SutonnyOMJ" panose="01010600010101010101" charset="0"/>
                <a:sym typeface="+mn-ea"/>
              </a:rPr>
              <a:t>সোলার</a:t>
            </a:r>
            <a:r>
              <a:rPr lang="en-US" altLang="en-US" b="1" dirty="0">
                <a:latin typeface="SutonnyOMJ" panose="01010600010101010101" charset="0"/>
                <a:cs typeface="SutonnyOMJ" panose="01010600010101010101" charset="0"/>
                <a:sym typeface="+mn-ea"/>
              </a:rPr>
              <a:t> </a:t>
            </a:r>
            <a:r>
              <a:rPr lang="en-US" altLang="en-US" b="1" dirty="0" err="1">
                <a:latin typeface="SutonnyOMJ" panose="01010600010101010101" charset="0"/>
                <a:cs typeface="SutonnyOMJ" panose="01010600010101010101" charset="0"/>
              </a:rPr>
              <a:t>মাধ্যমে</a:t>
            </a:r>
            <a:r>
              <a:rPr lang="en-US" altLang="en-US" b="1" dirty="0">
                <a:latin typeface="SutonnyOMJ" panose="01010600010101010101" charset="0"/>
                <a:cs typeface="SutonnyOMJ" panose="01010600010101010101" charset="0"/>
              </a:rPr>
              <a:t>  </a:t>
            </a:r>
            <a:r>
              <a:rPr lang="en-US" altLang="en-US" b="1" dirty="0" err="1">
                <a:latin typeface="SutonnyOMJ" panose="01010600010101010101" charset="0"/>
                <a:cs typeface="SutonnyOMJ" panose="01010600010101010101" charset="0"/>
              </a:rPr>
              <a:t>বিদু</a:t>
            </a:r>
            <a:r>
              <a:rPr lang="en-US" altLang="en-US" b="1" dirty="0">
                <a:latin typeface="SutonnyOMJ" panose="01010600010101010101" charset="0"/>
                <a:cs typeface="SutonnyOMJ" panose="01010600010101010101" charset="0"/>
              </a:rPr>
              <a:t>ৎ </a:t>
            </a:r>
            <a:r>
              <a:rPr lang="en-US" altLang="en-US" b="1" dirty="0" err="1">
                <a:latin typeface="SutonnyOMJ" panose="01010600010101010101" charset="0"/>
                <a:cs typeface="SutonnyOMJ" panose="01010600010101010101" charset="0"/>
              </a:rPr>
              <a:t>উৎপন্ন</a:t>
            </a:r>
            <a:r>
              <a:rPr lang="en-US" altLang="en-US" b="1" dirty="0">
                <a:latin typeface="SutonnyOMJ" panose="01010600010101010101" charset="0"/>
                <a:cs typeface="SutonnyOMJ" panose="01010600010101010101" charset="0"/>
              </a:rPr>
              <a:t> </a:t>
            </a:r>
            <a:r>
              <a:rPr lang="en-US" altLang="en-US" b="1" dirty="0" err="1">
                <a:latin typeface="SutonnyOMJ" panose="01010600010101010101" charset="0"/>
                <a:cs typeface="SutonnyOMJ" panose="01010600010101010101" charset="0"/>
              </a:rPr>
              <a:t>হয়</a:t>
            </a:r>
            <a:r>
              <a:rPr lang="en-US" altLang="en-US" b="1" dirty="0">
                <a:latin typeface="SutonnyOMJ" panose="01010600010101010101" charset="0"/>
                <a:cs typeface="SutonnyOMJ" panose="01010600010101010101" charset="0"/>
              </a:rPr>
              <a:t>, </a:t>
            </a:r>
            <a:r>
              <a:rPr lang="en-US" altLang="en-US" b="1" dirty="0" err="1">
                <a:latin typeface="SutonnyOMJ" panose="01010600010101010101" charset="0"/>
                <a:cs typeface="SutonnyOMJ" panose="01010600010101010101" charset="0"/>
              </a:rPr>
              <a:t>সূর্যের</a:t>
            </a:r>
            <a:r>
              <a:rPr lang="en-US" altLang="en-US" b="1" dirty="0">
                <a:latin typeface="SutonnyOMJ" panose="01010600010101010101" charset="0"/>
                <a:cs typeface="SutonnyOMJ" panose="01010600010101010101" charset="0"/>
              </a:rPr>
              <a:t> </a:t>
            </a:r>
            <a:r>
              <a:rPr lang="en-US" altLang="en-US" b="1" dirty="0" err="1">
                <a:latin typeface="SutonnyOMJ" panose="01010600010101010101" charset="0"/>
                <a:cs typeface="SutonnyOMJ" panose="01010600010101010101" charset="0"/>
              </a:rPr>
              <a:t>ফোটন</a:t>
            </a:r>
            <a:r>
              <a:rPr lang="en-US" altLang="en-US" b="1" dirty="0">
                <a:latin typeface="SutonnyOMJ" panose="01010600010101010101" charset="0"/>
                <a:cs typeface="SutonnyOMJ" panose="01010600010101010101" charset="0"/>
              </a:rPr>
              <a:t> </a:t>
            </a:r>
            <a:r>
              <a:rPr lang="en-US" altLang="en-US" b="1" dirty="0" err="1">
                <a:latin typeface="SutonnyOMJ" panose="01010600010101010101" charset="0"/>
                <a:cs typeface="SutonnyOMJ" panose="01010600010101010101" charset="0"/>
              </a:rPr>
              <a:t>কণার</a:t>
            </a:r>
            <a:r>
              <a:rPr lang="en-US" altLang="en-US" b="1" dirty="0">
                <a:latin typeface="SutonnyOMJ" panose="01010600010101010101" charset="0"/>
                <a:cs typeface="SutonnyOMJ" panose="01010600010101010101" charset="0"/>
              </a:rPr>
              <a:t> </a:t>
            </a:r>
            <a:r>
              <a:rPr lang="en-US" altLang="en-US" b="1" dirty="0" err="1">
                <a:latin typeface="SutonnyOMJ" panose="01010600010101010101" charset="0"/>
                <a:cs typeface="SutonnyOMJ" panose="01010600010101010101" charset="0"/>
              </a:rPr>
              <a:t>সাহায্য</a:t>
            </a:r>
            <a:endParaRPr lang="en-US" altLang="en-US" sz="1800" b="1" dirty="0">
              <a:latin typeface="SutonnyOMJ" panose="01010600010101010101" charset="0"/>
              <a:cs typeface="SutonnyOMJ" panose="01010600010101010101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FEEFF-FD40-7DBC-AE7A-4C13E76D66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73" r="17830"/>
          <a:stretch>
            <a:fillRect/>
          </a:stretch>
        </p:blipFill>
        <p:spPr>
          <a:xfrm>
            <a:off x="731519" y="2987364"/>
            <a:ext cx="1260909" cy="1363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AFAF9C-1E0F-130C-9C64-11F6B784E56C}"/>
              </a:ext>
            </a:extLst>
          </p:cNvPr>
          <p:cNvSpPr txBox="1"/>
          <p:nvPr/>
        </p:nvSpPr>
        <p:spPr>
          <a:xfrm>
            <a:off x="2432784" y="3105834"/>
            <a:ext cx="416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চার্জ কন্ট্রোলার এর কাজ হলো ব্যাটারির চার্জ নিয়ন্ত্রণ করা।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CE1089-4D6F-9362-47D2-4E95D9CFF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93" y="4593733"/>
            <a:ext cx="1742172" cy="1598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971FBE-4CAB-C90D-A1CA-28B939F04297}"/>
              </a:ext>
            </a:extLst>
          </p:cNvPr>
          <p:cNvSpPr txBox="1"/>
          <p:nvPr/>
        </p:nvSpPr>
        <p:spPr>
          <a:xfrm>
            <a:off x="2954955" y="4982736"/>
            <a:ext cx="400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/>
              <a:t>ব্যাটারির কাজ হলো চার্জ সংরক্ষণ করে রাখা।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ightbulb">
            <a:extLst>
              <a:ext uri="{FF2B5EF4-FFF2-40B4-BE49-F238E27FC236}">
                <a16:creationId xmlns:a16="http://schemas.microsoft.com/office/drawing/2014/main" id="{B3C96734-5529-3E85-F4E4-5D5CDAB9B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101840" y="1256097"/>
            <a:ext cx="914400" cy="914400"/>
          </a:xfrm>
          <a:prstGeom prst="rect">
            <a:avLst/>
          </a:prstGeom>
        </p:spPr>
      </p:pic>
      <p:pic>
        <p:nvPicPr>
          <p:cNvPr id="8" name="Graphic 7" descr="Lightbulb">
            <a:extLst>
              <a:ext uri="{FF2B5EF4-FFF2-40B4-BE49-F238E27FC236}">
                <a16:creationId xmlns:a16="http://schemas.microsoft.com/office/drawing/2014/main" id="{0B843D5A-6859-4D15-CA80-DABD331F8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567512" y="1256097"/>
            <a:ext cx="914400" cy="914400"/>
          </a:xfrm>
          <a:prstGeom prst="rect">
            <a:avLst/>
          </a:prstGeom>
        </p:spPr>
      </p:pic>
      <p:pic>
        <p:nvPicPr>
          <p:cNvPr id="9" name="Graphic 8" descr="Lightbulb">
            <a:extLst>
              <a:ext uri="{FF2B5EF4-FFF2-40B4-BE49-F238E27FC236}">
                <a16:creationId xmlns:a16="http://schemas.microsoft.com/office/drawing/2014/main" id="{78271A43-218A-59C4-1933-3CE57BC5D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334676" y="12560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253DC4-6ED9-847A-4EF6-1F8F21D2480A}"/>
              </a:ext>
            </a:extLst>
          </p:cNvPr>
          <p:cNvPicPr/>
          <p:nvPr/>
        </p:nvPicPr>
        <p:blipFill>
          <a:blip r:embed="rId4"/>
          <a:srcRect l="18844" t="7867" r="17289" b="5689"/>
          <a:stretch>
            <a:fillRect/>
          </a:stretch>
        </p:blipFill>
        <p:spPr>
          <a:xfrm>
            <a:off x="626093" y="1141643"/>
            <a:ext cx="1539592" cy="1719391"/>
          </a:xfrm>
          <a:prstGeom prst="rect">
            <a:avLst/>
          </a:prstGeom>
        </p:spPr>
      </p:pic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9F634859-7CA6-F15E-1596-7BFD2F622213}"/>
              </a:ext>
            </a:extLst>
          </p:cNvPr>
          <p:cNvSpPr/>
          <p:nvPr/>
        </p:nvSpPr>
        <p:spPr>
          <a:xfrm>
            <a:off x="2839453" y="2030931"/>
            <a:ext cx="2021305" cy="1280160"/>
          </a:xfrm>
          <a:prstGeom prst="round2Same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6A6E7A-E2E3-EDF8-6BB6-216DD24BC5DF}"/>
              </a:ext>
            </a:extLst>
          </p:cNvPr>
          <p:cNvSpPr/>
          <p:nvPr/>
        </p:nvSpPr>
        <p:spPr>
          <a:xfrm>
            <a:off x="3017521" y="2886264"/>
            <a:ext cx="134754" cy="2768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AAB68-6489-F2E9-6F0C-CC203EEDE647}"/>
              </a:ext>
            </a:extLst>
          </p:cNvPr>
          <p:cNvSpPr/>
          <p:nvPr/>
        </p:nvSpPr>
        <p:spPr>
          <a:xfrm>
            <a:off x="3250131" y="2880285"/>
            <a:ext cx="134754" cy="27680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264401-3ADD-5387-8580-8C95A9286E54}"/>
              </a:ext>
            </a:extLst>
          </p:cNvPr>
          <p:cNvSpPr/>
          <p:nvPr/>
        </p:nvSpPr>
        <p:spPr>
          <a:xfrm>
            <a:off x="3510013" y="2880285"/>
            <a:ext cx="134754" cy="2768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11BC2E-02FF-6838-0CA1-BE8C79E5DEEF}"/>
              </a:ext>
            </a:extLst>
          </p:cNvPr>
          <p:cNvSpPr/>
          <p:nvPr/>
        </p:nvSpPr>
        <p:spPr>
          <a:xfrm>
            <a:off x="3705726" y="2880285"/>
            <a:ext cx="134754" cy="27680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4B0E59-1031-DA80-B603-BBA815036588}"/>
              </a:ext>
            </a:extLst>
          </p:cNvPr>
          <p:cNvSpPr/>
          <p:nvPr/>
        </p:nvSpPr>
        <p:spPr>
          <a:xfrm>
            <a:off x="3923899" y="2880285"/>
            <a:ext cx="134754" cy="2768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E6DFD1-A1FE-4EC0-7B3F-D722FB74824A}"/>
              </a:ext>
            </a:extLst>
          </p:cNvPr>
          <p:cNvSpPr/>
          <p:nvPr/>
        </p:nvSpPr>
        <p:spPr>
          <a:xfrm>
            <a:off x="4137260" y="2880285"/>
            <a:ext cx="134754" cy="27680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427E22-1265-29B1-A573-4C9E775E9409}"/>
              </a:ext>
            </a:extLst>
          </p:cNvPr>
          <p:cNvSpPr/>
          <p:nvPr/>
        </p:nvSpPr>
        <p:spPr>
          <a:xfrm>
            <a:off x="4318535" y="2880285"/>
            <a:ext cx="134754" cy="2768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CCE566-6130-B225-645E-DBCE4A571D5D}"/>
              </a:ext>
            </a:extLst>
          </p:cNvPr>
          <p:cNvSpPr/>
          <p:nvPr/>
        </p:nvSpPr>
        <p:spPr>
          <a:xfrm>
            <a:off x="4514248" y="2880285"/>
            <a:ext cx="134754" cy="27680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B2A232-A288-BF1D-AA63-A5D21621045D}"/>
              </a:ext>
            </a:extLst>
          </p:cNvPr>
          <p:cNvSpPr/>
          <p:nvPr/>
        </p:nvSpPr>
        <p:spPr>
          <a:xfrm>
            <a:off x="3395312" y="2282354"/>
            <a:ext cx="755582" cy="1732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8EFCE1-BB46-4064-338A-76FF1D297255}"/>
              </a:ext>
            </a:extLst>
          </p:cNvPr>
          <p:cNvCxnSpPr/>
          <p:nvPr/>
        </p:nvCxnSpPr>
        <p:spPr>
          <a:xfrm>
            <a:off x="1732547" y="2752825"/>
            <a:ext cx="0" cy="4042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D2DBF5-F30D-054C-AC5A-2467FA2470FA}"/>
              </a:ext>
            </a:extLst>
          </p:cNvPr>
          <p:cNvCxnSpPr>
            <a:cxnSpLocks/>
          </p:cNvCxnSpPr>
          <p:nvPr/>
        </p:nvCxnSpPr>
        <p:spPr>
          <a:xfrm>
            <a:off x="1702067" y="3157087"/>
            <a:ext cx="138283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92AAA9-5846-45BA-A55F-FD9783203030}"/>
              </a:ext>
            </a:extLst>
          </p:cNvPr>
          <p:cNvCxnSpPr>
            <a:cxnSpLocks/>
          </p:cNvCxnSpPr>
          <p:nvPr/>
        </p:nvCxnSpPr>
        <p:spPr>
          <a:xfrm>
            <a:off x="1116531" y="3429000"/>
            <a:ext cx="2200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D50BFF3-8BF6-722E-B7AA-941501C4F900}"/>
              </a:ext>
            </a:extLst>
          </p:cNvPr>
          <p:cNvCxnSpPr>
            <a:cxnSpLocks/>
          </p:cNvCxnSpPr>
          <p:nvPr/>
        </p:nvCxnSpPr>
        <p:spPr>
          <a:xfrm flipV="1">
            <a:off x="1116531" y="2752825"/>
            <a:ext cx="0" cy="676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4A9BED3-0F5E-313A-DC7A-8B3927FEBDFA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312697" y="3157087"/>
            <a:ext cx="4811" cy="271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: Top Corners Rounded 42">
            <a:extLst>
              <a:ext uri="{FF2B5EF4-FFF2-40B4-BE49-F238E27FC236}">
                <a16:creationId xmlns:a16="http://schemas.microsoft.com/office/drawing/2014/main" id="{4762C204-48B7-88F1-7AF1-EED89328F87D}"/>
              </a:ext>
            </a:extLst>
          </p:cNvPr>
          <p:cNvSpPr/>
          <p:nvPr/>
        </p:nvSpPr>
        <p:spPr>
          <a:xfrm>
            <a:off x="2940516" y="4417997"/>
            <a:ext cx="2021305" cy="1280160"/>
          </a:xfrm>
          <a:prstGeom prst="round2Same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2CCADE2-E0C4-2AB9-5997-0053783B9638}"/>
              </a:ext>
            </a:extLst>
          </p:cNvPr>
          <p:cNvCxnSpPr>
            <a:cxnSpLocks/>
          </p:cNvCxnSpPr>
          <p:nvPr/>
        </p:nvCxnSpPr>
        <p:spPr>
          <a:xfrm flipV="1">
            <a:off x="3773103" y="3157087"/>
            <a:ext cx="0" cy="14822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970F03-F7AB-E6F6-467E-815B49F151C2}"/>
              </a:ext>
            </a:extLst>
          </p:cNvPr>
          <p:cNvCxnSpPr>
            <a:cxnSpLocks/>
          </p:cNvCxnSpPr>
          <p:nvPr/>
        </p:nvCxnSpPr>
        <p:spPr>
          <a:xfrm>
            <a:off x="3595036" y="3157087"/>
            <a:ext cx="0" cy="14822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Plus Sign 47">
            <a:extLst>
              <a:ext uri="{FF2B5EF4-FFF2-40B4-BE49-F238E27FC236}">
                <a16:creationId xmlns:a16="http://schemas.microsoft.com/office/drawing/2014/main" id="{884C09BC-907C-1DA8-F4E1-BA6E2511BE52}"/>
              </a:ext>
            </a:extLst>
          </p:cNvPr>
          <p:cNvSpPr/>
          <p:nvPr/>
        </p:nvSpPr>
        <p:spPr>
          <a:xfrm>
            <a:off x="3811603" y="4517263"/>
            <a:ext cx="279133" cy="244228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inus Sign 48">
            <a:extLst>
              <a:ext uri="{FF2B5EF4-FFF2-40B4-BE49-F238E27FC236}">
                <a16:creationId xmlns:a16="http://schemas.microsoft.com/office/drawing/2014/main" id="{43948DC1-1FB9-622A-F597-111789EB4E88}"/>
              </a:ext>
            </a:extLst>
          </p:cNvPr>
          <p:cNvSpPr/>
          <p:nvPr/>
        </p:nvSpPr>
        <p:spPr>
          <a:xfrm>
            <a:off x="3203609" y="4565683"/>
            <a:ext cx="327259" cy="147388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2BB13F1-70F4-B3F7-A0BA-741A31624CF9}"/>
              </a:ext>
            </a:extLst>
          </p:cNvPr>
          <p:cNvCxnSpPr>
            <a:cxnSpLocks/>
          </p:cNvCxnSpPr>
          <p:nvPr/>
        </p:nvCxnSpPr>
        <p:spPr>
          <a:xfrm>
            <a:off x="6969493" y="379576"/>
            <a:ext cx="34546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211F435-0351-107A-A889-FED4ADFD41E6}"/>
              </a:ext>
            </a:extLst>
          </p:cNvPr>
          <p:cNvCxnSpPr>
            <a:cxnSpLocks/>
          </p:cNvCxnSpPr>
          <p:nvPr/>
        </p:nvCxnSpPr>
        <p:spPr>
          <a:xfrm flipV="1">
            <a:off x="7838173" y="2415137"/>
            <a:ext cx="2470484" cy="88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25A7D4-72AE-0661-7EF6-04A1A0649670}"/>
              </a:ext>
            </a:extLst>
          </p:cNvPr>
          <p:cNvCxnSpPr>
            <a:cxnSpLocks/>
          </p:cNvCxnSpPr>
          <p:nvPr/>
        </p:nvCxnSpPr>
        <p:spPr>
          <a:xfrm>
            <a:off x="7838173" y="1733642"/>
            <a:ext cx="0" cy="18084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6F09C0B-077A-58E5-ABF8-FDA41A6294C0}"/>
              </a:ext>
            </a:extLst>
          </p:cNvPr>
          <p:cNvCxnSpPr>
            <a:cxnSpLocks/>
          </p:cNvCxnSpPr>
          <p:nvPr/>
        </p:nvCxnSpPr>
        <p:spPr>
          <a:xfrm>
            <a:off x="9068603" y="1676690"/>
            <a:ext cx="0" cy="7411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52A8964-3D84-E125-12FB-D7F99E78BA36}"/>
              </a:ext>
            </a:extLst>
          </p:cNvPr>
          <p:cNvCxnSpPr>
            <a:cxnSpLocks/>
          </p:cNvCxnSpPr>
          <p:nvPr/>
        </p:nvCxnSpPr>
        <p:spPr>
          <a:xfrm>
            <a:off x="10308657" y="1676690"/>
            <a:ext cx="0" cy="74114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399981D-D576-C620-FC6F-1F3D46602D56}"/>
              </a:ext>
            </a:extLst>
          </p:cNvPr>
          <p:cNvCxnSpPr>
            <a:cxnSpLocks/>
          </p:cNvCxnSpPr>
          <p:nvPr/>
        </p:nvCxnSpPr>
        <p:spPr>
          <a:xfrm>
            <a:off x="10384055" y="1011456"/>
            <a:ext cx="0" cy="7411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9298F7E-96DD-064D-86A6-41CF204089F3}"/>
              </a:ext>
            </a:extLst>
          </p:cNvPr>
          <p:cNvCxnSpPr>
            <a:cxnSpLocks/>
          </p:cNvCxnSpPr>
          <p:nvPr/>
        </p:nvCxnSpPr>
        <p:spPr>
          <a:xfrm>
            <a:off x="9159242" y="1011456"/>
            <a:ext cx="0" cy="7221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55BE82C-7E67-F45C-8F19-7A0F1A0270E6}"/>
              </a:ext>
            </a:extLst>
          </p:cNvPr>
          <p:cNvCxnSpPr>
            <a:cxnSpLocks/>
          </p:cNvCxnSpPr>
          <p:nvPr/>
        </p:nvCxnSpPr>
        <p:spPr>
          <a:xfrm>
            <a:off x="7925604" y="1011456"/>
            <a:ext cx="0" cy="665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550AFDB-4279-9827-AB34-4D581B5111F1}"/>
              </a:ext>
            </a:extLst>
          </p:cNvPr>
          <p:cNvCxnSpPr>
            <a:cxnSpLocks/>
          </p:cNvCxnSpPr>
          <p:nvPr/>
        </p:nvCxnSpPr>
        <p:spPr>
          <a:xfrm>
            <a:off x="4405164" y="3542097"/>
            <a:ext cx="34458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D1DFDBD-C87F-E9A0-75B4-ED87DA2B4638}"/>
              </a:ext>
            </a:extLst>
          </p:cNvPr>
          <p:cNvCxnSpPr>
            <a:cxnSpLocks/>
          </p:cNvCxnSpPr>
          <p:nvPr/>
        </p:nvCxnSpPr>
        <p:spPr>
          <a:xfrm>
            <a:off x="6969493" y="397263"/>
            <a:ext cx="0" cy="3031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18F032-CC10-8BA4-BA53-C994C1635B57}"/>
              </a:ext>
            </a:extLst>
          </p:cNvPr>
          <p:cNvCxnSpPr>
            <a:cxnSpLocks/>
          </p:cNvCxnSpPr>
          <p:nvPr/>
        </p:nvCxnSpPr>
        <p:spPr>
          <a:xfrm>
            <a:off x="4572002" y="3422181"/>
            <a:ext cx="2414335" cy="15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355D131-1F3E-7148-C3C6-DB7850EB374A}"/>
              </a:ext>
            </a:extLst>
          </p:cNvPr>
          <p:cNvCxnSpPr>
            <a:cxnSpLocks/>
          </p:cNvCxnSpPr>
          <p:nvPr/>
        </p:nvCxnSpPr>
        <p:spPr>
          <a:xfrm flipV="1">
            <a:off x="4572002" y="3139443"/>
            <a:ext cx="4811" cy="299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BB5A473-27B9-F24F-3986-A9E691FFAEF4}"/>
              </a:ext>
            </a:extLst>
          </p:cNvPr>
          <p:cNvCxnSpPr>
            <a:cxnSpLocks/>
          </p:cNvCxnSpPr>
          <p:nvPr/>
        </p:nvCxnSpPr>
        <p:spPr>
          <a:xfrm flipV="1">
            <a:off x="4405164" y="3125005"/>
            <a:ext cx="0" cy="417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1383672F-2D98-6715-5CCB-9689B86D52EB}"/>
              </a:ext>
            </a:extLst>
          </p:cNvPr>
          <p:cNvSpPr txBox="1"/>
          <p:nvPr/>
        </p:nvSpPr>
        <p:spPr>
          <a:xfrm>
            <a:off x="3461084" y="4860757"/>
            <a:ext cx="125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BATTRY 12V DC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147F399-8867-E0A1-1F29-82F65C1C2746}"/>
              </a:ext>
            </a:extLst>
          </p:cNvPr>
          <p:cNvSpPr txBox="1"/>
          <p:nvPr/>
        </p:nvSpPr>
        <p:spPr>
          <a:xfrm>
            <a:off x="2954555" y="2443438"/>
            <a:ext cx="1868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CHARG CONTROLER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5F97175-52F7-932B-FF03-9DD1066EA458}"/>
              </a:ext>
            </a:extLst>
          </p:cNvPr>
          <p:cNvSpPr txBox="1"/>
          <p:nvPr/>
        </p:nvSpPr>
        <p:spPr>
          <a:xfrm>
            <a:off x="8363551" y="1125612"/>
            <a:ext cx="51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EE32267-E931-1520-FFB9-895A9C1182E5}"/>
              </a:ext>
            </a:extLst>
          </p:cNvPr>
          <p:cNvSpPr txBox="1"/>
          <p:nvPr/>
        </p:nvSpPr>
        <p:spPr>
          <a:xfrm>
            <a:off x="9621252" y="1143785"/>
            <a:ext cx="60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light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344FE61-F4CE-F578-8ED8-7A0A334ED1D7}"/>
              </a:ext>
            </a:extLst>
          </p:cNvPr>
          <p:cNvSpPr txBox="1"/>
          <p:nvPr/>
        </p:nvSpPr>
        <p:spPr>
          <a:xfrm>
            <a:off x="7101839" y="1152435"/>
            <a:ext cx="61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light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6C00ED-25E9-7CFE-210C-D52CF10042D2}"/>
              </a:ext>
            </a:extLst>
          </p:cNvPr>
          <p:cNvGrpSpPr/>
          <p:nvPr/>
        </p:nvGrpSpPr>
        <p:grpSpPr>
          <a:xfrm>
            <a:off x="7780582" y="548459"/>
            <a:ext cx="290043" cy="585317"/>
            <a:chOff x="8832781" y="3669182"/>
            <a:chExt cx="290043" cy="58531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18B0A2-B3FE-3131-CFC4-A106977CCD71}"/>
                </a:ext>
              </a:extLst>
            </p:cNvPr>
            <p:cNvSpPr/>
            <p:nvPr/>
          </p:nvSpPr>
          <p:spPr>
            <a:xfrm>
              <a:off x="8832781" y="3669182"/>
              <a:ext cx="290043" cy="5853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id="{DFFB73FD-7DDA-AD9E-704D-75C2A8C576E7}"/>
                </a:ext>
              </a:extLst>
            </p:cNvPr>
            <p:cNvSpPr/>
            <p:nvPr/>
          </p:nvSpPr>
          <p:spPr>
            <a:xfrm>
              <a:off x="8937592" y="4080069"/>
              <a:ext cx="80420" cy="96759"/>
            </a:xfrm>
            <a:prstGeom prst="donu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338E12A0-27A6-5B48-D866-B0E2D1469560}"/>
                </a:ext>
              </a:extLst>
            </p:cNvPr>
            <p:cNvSpPr/>
            <p:nvPr/>
          </p:nvSpPr>
          <p:spPr>
            <a:xfrm>
              <a:off x="8937592" y="3759204"/>
              <a:ext cx="80420" cy="96759"/>
            </a:xfrm>
            <a:prstGeom prst="donu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51DA13-F28F-3223-8E71-44799A83AF01}"/>
                </a:ext>
              </a:extLst>
            </p:cNvPr>
            <p:cNvGrpSpPr/>
            <p:nvPr/>
          </p:nvGrpSpPr>
          <p:grpSpPr>
            <a:xfrm>
              <a:off x="8977802" y="3853126"/>
              <a:ext cx="59170" cy="282924"/>
              <a:chOff x="4831080" y="808522"/>
              <a:chExt cx="93842" cy="48928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E5F460F-0109-4C06-E6D6-A2412FF2E45D}"/>
                  </a:ext>
                </a:extLst>
              </p:cNvPr>
              <p:cNvCxnSpPr/>
              <p:nvPr/>
            </p:nvCxnSpPr>
            <p:spPr>
              <a:xfrm>
                <a:off x="4831080" y="808522"/>
                <a:ext cx="0" cy="20213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909E537-A7BE-83D6-5A6D-37ABE52CC3A3}"/>
                  </a:ext>
                </a:extLst>
              </p:cNvPr>
              <p:cNvCxnSpPr/>
              <p:nvPr/>
            </p:nvCxnSpPr>
            <p:spPr>
              <a:xfrm>
                <a:off x="4831080" y="1095676"/>
                <a:ext cx="0" cy="20213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A371CBE-3BDA-AA19-EB57-EC4FE277E1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31080" y="1010653"/>
                <a:ext cx="93842" cy="850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8A2D17-DD39-0F5F-16C6-3FDEFCF4AC1D}"/>
              </a:ext>
            </a:extLst>
          </p:cNvPr>
          <p:cNvGrpSpPr/>
          <p:nvPr/>
        </p:nvGrpSpPr>
        <p:grpSpPr>
          <a:xfrm>
            <a:off x="9026735" y="498184"/>
            <a:ext cx="290043" cy="585317"/>
            <a:chOff x="8832781" y="3669182"/>
            <a:chExt cx="290043" cy="5853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D082AD-BE2E-0280-CC7C-328F96BAE655}"/>
                </a:ext>
              </a:extLst>
            </p:cNvPr>
            <p:cNvSpPr/>
            <p:nvPr/>
          </p:nvSpPr>
          <p:spPr>
            <a:xfrm>
              <a:off x="8832781" y="3669182"/>
              <a:ext cx="290043" cy="5853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12B9AEB7-B1BE-739E-971A-CF8D96A23526}"/>
                </a:ext>
              </a:extLst>
            </p:cNvPr>
            <p:cNvSpPr/>
            <p:nvPr/>
          </p:nvSpPr>
          <p:spPr>
            <a:xfrm>
              <a:off x="8937592" y="4080069"/>
              <a:ext cx="80420" cy="96759"/>
            </a:xfrm>
            <a:prstGeom prst="donu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B5CA3705-450F-29BA-E555-F197B8B24AAC}"/>
                </a:ext>
              </a:extLst>
            </p:cNvPr>
            <p:cNvSpPr/>
            <p:nvPr/>
          </p:nvSpPr>
          <p:spPr>
            <a:xfrm>
              <a:off x="8937592" y="3759204"/>
              <a:ext cx="80420" cy="96759"/>
            </a:xfrm>
            <a:prstGeom prst="donu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BB3F863-E4D0-C626-9A61-FF7D21A6963E}"/>
                </a:ext>
              </a:extLst>
            </p:cNvPr>
            <p:cNvGrpSpPr/>
            <p:nvPr/>
          </p:nvGrpSpPr>
          <p:grpSpPr>
            <a:xfrm>
              <a:off x="8977802" y="3853126"/>
              <a:ext cx="59170" cy="282924"/>
              <a:chOff x="4831080" y="808522"/>
              <a:chExt cx="93842" cy="48928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9751C78-CD7B-904E-A1E4-BDA4CACEA1C6}"/>
                  </a:ext>
                </a:extLst>
              </p:cNvPr>
              <p:cNvCxnSpPr/>
              <p:nvPr/>
            </p:nvCxnSpPr>
            <p:spPr>
              <a:xfrm>
                <a:off x="4831080" y="808522"/>
                <a:ext cx="0" cy="20213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5EDF824-5CF1-F9D2-9E9D-96673E395B6F}"/>
                  </a:ext>
                </a:extLst>
              </p:cNvPr>
              <p:cNvCxnSpPr/>
              <p:nvPr/>
            </p:nvCxnSpPr>
            <p:spPr>
              <a:xfrm>
                <a:off x="4831080" y="1095676"/>
                <a:ext cx="0" cy="20213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44A2F35-A5B3-FE2A-1060-FD85AC73B4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31080" y="1010653"/>
                <a:ext cx="93842" cy="850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12AADB-A4DD-D14B-E416-A36FA05BC289}"/>
              </a:ext>
            </a:extLst>
          </p:cNvPr>
          <p:cNvGrpSpPr/>
          <p:nvPr/>
        </p:nvGrpSpPr>
        <p:grpSpPr>
          <a:xfrm>
            <a:off x="10239033" y="506349"/>
            <a:ext cx="290043" cy="585317"/>
            <a:chOff x="8832781" y="3669182"/>
            <a:chExt cx="290043" cy="58531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A5A49DC-32EF-0D0C-46C0-CD09A627FD23}"/>
                </a:ext>
              </a:extLst>
            </p:cNvPr>
            <p:cNvSpPr/>
            <p:nvPr/>
          </p:nvSpPr>
          <p:spPr>
            <a:xfrm>
              <a:off x="8832781" y="3669182"/>
              <a:ext cx="290043" cy="5853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id="{916CF703-F522-384D-2060-3425A6340CE5}"/>
                </a:ext>
              </a:extLst>
            </p:cNvPr>
            <p:cNvSpPr/>
            <p:nvPr/>
          </p:nvSpPr>
          <p:spPr>
            <a:xfrm>
              <a:off x="8937592" y="4080069"/>
              <a:ext cx="80420" cy="96759"/>
            </a:xfrm>
            <a:prstGeom prst="donu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Circle: Hollow 40">
              <a:extLst>
                <a:ext uri="{FF2B5EF4-FFF2-40B4-BE49-F238E27FC236}">
                  <a16:creationId xmlns:a16="http://schemas.microsoft.com/office/drawing/2014/main" id="{50F2BC63-1FA9-A7DE-0909-C17A2E879F78}"/>
                </a:ext>
              </a:extLst>
            </p:cNvPr>
            <p:cNvSpPr/>
            <p:nvPr/>
          </p:nvSpPr>
          <p:spPr>
            <a:xfrm>
              <a:off x="8937592" y="3759204"/>
              <a:ext cx="80420" cy="96759"/>
            </a:xfrm>
            <a:prstGeom prst="donu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6F1E576-11BD-C3C5-75A1-6C2456EFB3A4}"/>
                </a:ext>
              </a:extLst>
            </p:cNvPr>
            <p:cNvGrpSpPr/>
            <p:nvPr/>
          </p:nvGrpSpPr>
          <p:grpSpPr>
            <a:xfrm>
              <a:off x="8977802" y="3853126"/>
              <a:ext cx="59170" cy="282924"/>
              <a:chOff x="4831080" y="808522"/>
              <a:chExt cx="93842" cy="48928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93424A9-19CF-CFC9-6422-09B446E80D27}"/>
                  </a:ext>
                </a:extLst>
              </p:cNvPr>
              <p:cNvCxnSpPr/>
              <p:nvPr/>
            </p:nvCxnSpPr>
            <p:spPr>
              <a:xfrm>
                <a:off x="4831080" y="808522"/>
                <a:ext cx="0" cy="20213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3937E16-4993-F1E4-A20F-A7919552AA67}"/>
                  </a:ext>
                </a:extLst>
              </p:cNvPr>
              <p:cNvCxnSpPr/>
              <p:nvPr/>
            </p:nvCxnSpPr>
            <p:spPr>
              <a:xfrm>
                <a:off x="4831080" y="1095676"/>
                <a:ext cx="0" cy="20213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9B0160C-3564-EC29-7CF1-4118607D17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31080" y="1010653"/>
                <a:ext cx="93842" cy="850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6045C5C-358D-2689-E01E-A4776C31ECE3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7925603" y="397263"/>
            <a:ext cx="0" cy="2412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0824A8-5917-4015-C241-24226E8A8C81}"/>
              </a:ext>
            </a:extLst>
          </p:cNvPr>
          <p:cNvCxnSpPr>
            <a:cxnSpLocks/>
          </p:cNvCxnSpPr>
          <p:nvPr/>
        </p:nvCxnSpPr>
        <p:spPr>
          <a:xfrm>
            <a:off x="9171756" y="379576"/>
            <a:ext cx="0" cy="2412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E911AAF-7ECD-15A9-E873-01C9909447B4}"/>
              </a:ext>
            </a:extLst>
          </p:cNvPr>
          <p:cNvCxnSpPr>
            <a:cxnSpLocks/>
          </p:cNvCxnSpPr>
          <p:nvPr/>
        </p:nvCxnSpPr>
        <p:spPr>
          <a:xfrm>
            <a:off x="10384054" y="377575"/>
            <a:ext cx="0" cy="2412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07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7F5AE8-1BE0-5A24-DB96-0DAEAE179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74" t="18616" r="13420" b="40625"/>
          <a:stretch>
            <a:fillRect/>
          </a:stretch>
        </p:blipFill>
        <p:spPr>
          <a:xfrm>
            <a:off x="1025332" y="160580"/>
            <a:ext cx="9307388" cy="5083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6EA5AC-0A71-C005-E521-1FBBE485EB06}"/>
              </a:ext>
            </a:extLst>
          </p:cNvPr>
          <p:cNvSpPr txBox="1"/>
          <p:nvPr/>
        </p:nvSpPr>
        <p:spPr>
          <a:xfrm>
            <a:off x="9530080" y="426720"/>
            <a:ext cx="204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CC Tv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FC9B0-AFDB-7676-26D7-BAE486332EBD}"/>
              </a:ext>
            </a:extLst>
          </p:cNvPr>
          <p:cNvSpPr txBox="1"/>
          <p:nvPr/>
        </p:nvSpPr>
        <p:spPr>
          <a:xfrm>
            <a:off x="7244080" y="1614284"/>
            <a:ext cx="2092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DVR</a:t>
            </a:r>
          </a:p>
        </p:txBody>
      </p:sp>
    </p:spTree>
    <p:extLst>
      <p:ext uri="{BB962C8B-B14F-4D97-AF65-F5344CB8AC3E}">
        <p14:creationId xmlns:p14="http://schemas.microsoft.com/office/powerpoint/2010/main" val="288829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47FDDC-F3F4-EEFE-6222-E46DEEBEF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97" y="2077620"/>
            <a:ext cx="1376363" cy="1178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310E81-F618-0D3B-0F1F-2B8FCA339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09" y="3235844"/>
            <a:ext cx="1925003" cy="1686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439F85-1DAE-D524-2516-1683CC53A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06389">
            <a:off x="1265827" y="4706712"/>
            <a:ext cx="1608274" cy="1608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43509-A547-2AF8-16EF-AC4718282A9F}"/>
              </a:ext>
            </a:extLst>
          </p:cNvPr>
          <p:cNvSpPr txBox="1"/>
          <p:nvPr/>
        </p:nvSpPr>
        <p:spPr>
          <a:xfrm>
            <a:off x="3373120" y="3616960"/>
            <a:ext cx="851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'ভিডিও বেলুন' </a:t>
            </a:r>
            <a:r>
              <a:rPr lang="as-IN" dirty="0">
                <a:latin typeface="Times New Roman "/>
                <a:cs typeface="SutonnyOMJ" panose="01010600010101010101" pitchFamily="2" charset="0"/>
              </a:rPr>
              <a:t>(</a:t>
            </a:r>
            <a:r>
              <a:rPr lang="en-US" dirty="0">
                <a:latin typeface="Times New Roman "/>
                <a:cs typeface="SutonnyOMJ" panose="01010600010101010101" pitchFamily="2" charset="0"/>
              </a:rPr>
              <a:t>Video Balloon)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সিসিটিভি </a:t>
            </a:r>
            <a:r>
              <a:rPr lang="as-IN" dirty="0">
                <a:latin typeface="Times New Roman "/>
                <a:cs typeface="SutonnyOMJ" panose="01010600010101010101" pitchFamily="2" charset="0"/>
              </a:rPr>
              <a:t>(</a:t>
            </a:r>
            <a:r>
              <a:rPr lang="en-US" dirty="0">
                <a:latin typeface="Times New Roman "/>
                <a:cs typeface="SutonnyOMJ" panose="01010600010101010101" pitchFamily="2" charset="0"/>
              </a:rPr>
              <a:t>CCTV)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ক্যামেরা সিস্টেমের একটি অত্যন্ত গুরুত্বপূর্ণ অ্যাক্সেসরিজ। এর কাজ হলো—</a:t>
            </a:r>
            <a:r>
              <a:rPr lang="as-IN" b="1" dirty="0">
                <a:latin typeface="SutonnyOMJ" panose="01010600010101010101" pitchFamily="2" charset="0"/>
                <a:cs typeface="SutonnyOMJ" panose="01010600010101010101" pitchFamily="2" charset="0"/>
              </a:rPr>
              <a:t>সিসিটিভি ক্যামেরা থেকে ডিভিআর (</a:t>
            </a:r>
            <a:r>
              <a:rPr lang="en-US" b="1" dirty="0">
                <a:latin typeface="Times New Roman "/>
                <a:cs typeface="SutonnyOMJ" panose="01010600010101010101" pitchFamily="2" charset="0"/>
              </a:rPr>
              <a:t>DVR) </a:t>
            </a:r>
            <a:r>
              <a:rPr lang="as-IN" b="1" dirty="0">
                <a:latin typeface="SutonnyOMJ" panose="01010600010101010101" pitchFamily="2" charset="0"/>
                <a:cs typeface="SutonnyOMJ" panose="01010600010101010101" pitchFamily="2" charset="0"/>
              </a:rPr>
              <a:t>এ ভিডিও সিগন্যাল পাঠানো।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 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C7CD8-4D8E-D2BF-063D-6A660CC74503}"/>
              </a:ext>
            </a:extLst>
          </p:cNvPr>
          <p:cNvSpPr txBox="1"/>
          <p:nvPr/>
        </p:nvSpPr>
        <p:spPr>
          <a:xfrm>
            <a:off x="3373120" y="5187683"/>
            <a:ext cx="747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b="1" dirty="0">
                <a:latin typeface="SutonnyOMJ" panose="01010600010101010101" pitchFamily="2" charset="0"/>
                <a:cs typeface="SutonnyOMJ" panose="01010600010101010101" pitchFamily="2" charset="0"/>
              </a:rPr>
              <a:t>সহজ কানেকশন: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 সিসিটিভি ক্যামেরার সাথে ডিভিআর </a:t>
            </a:r>
            <a:r>
              <a:rPr lang="as-IN" dirty="0">
                <a:latin typeface="Times New Roman "/>
                <a:cs typeface="SutonnyOMJ" panose="01010600010101010101" pitchFamily="2" charset="0"/>
              </a:rPr>
              <a:t>(</a:t>
            </a:r>
            <a:r>
              <a:rPr lang="en-US" dirty="0">
                <a:latin typeface="Times New Roman "/>
                <a:cs typeface="SutonnyOMJ" panose="01010600010101010101" pitchFamily="2" charset="0"/>
              </a:rPr>
              <a:t>DVR)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কানেক্ট করার জন্য এটি খুব সহজ ও নির্ভরযোগ্য মাধ্যম।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FBD61-49BB-9C54-108F-F3C20AAFA06D}"/>
              </a:ext>
            </a:extLst>
          </p:cNvPr>
          <p:cNvSpPr txBox="1"/>
          <p:nvPr/>
        </p:nvSpPr>
        <p:spPr>
          <a:xfrm>
            <a:off x="3206764" y="2393127"/>
            <a:ext cx="664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CCTV stands for </a:t>
            </a:r>
            <a:r>
              <a:rPr lang="en-US" b="1" dirty="0"/>
              <a:t>Closed-Circuit Television.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82C7E-4504-4AD4-2383-D9CA2BFD2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330" y="486352"/>
            <a:ext cx="1555899" cy="13359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847626-47B1-7061-CAA9-D343DB972ED0}"/>
              </a:ext>
            </a:extLst>
          </p:cNvPr>
          <p:cNvSpPr txBox="1"/>
          <p:nvPr/>
        </p:nvSpPr>
        <p:spPr>
          <a:xfrm>
            <a:off x="3206764" y="453072"/>
            <a:ext cx="7298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 "/>
                <a:cs typeface="SutonnyOMJ" panose="01010600010101010101" pitchFamily="2" charset="0"/>
              </a:rPr>
              <a:t>DVR (Digital Video Recorder)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মূলত সিসিটিভি </a:t>
            </a:r>
            <a:r>
              <a:rPr lang="as-IN" dirty="0">
                <a:latin typeface="Times New Roman "/>
                <a:cs typeface="SutonnyOMJ" panose="01010600010101010101" pitchFamily="2" charset="0"/>
              </a:rPr>
              <a:t>(</a:t>
            </a:r>
            <a:r>
              <a:rPr lang="en-US" dirty="0">
                <a:latin typeface="Times New Roman "/>
                <a:cs typeface="SutonnyOMJ" panose="01010600010101010101" pitchFamily="2" charset="0"/>
              </a:rPr>
              <a:t>CCTV) 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অ্যানালগ ক্যামেরা থেকে আসা ভিডিও সংকেত প্রসেস, এনকোড এবং স্টোরেজ ডিভাইসে (হার্ড ড্রাইভ) সংরক্ষণ করে</a:t>
            </a:r>
            <a:r>
              <a:rPr lang="en-US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  এটি লাইভ ভিডিও দেখার, পুরনো ভিডিও প্লেব্যাক করার, এবং ইন্টারনেট সংযোগের মাধ্যমে দূরবর্তী স্থানে বসে মোবাইল বা কম্পিউটারে সিসিটিভি ফুটেজ দেখার সুবিধা দেয় </a:t>
            </a:r>
            <a:r>
              <a:rPr lang="as-IN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as-IN" dirty="0">
                <a:latin typeface="SutonnyOMJ" panose="01010600010101010101" pitchFamily="2" charset="0"/>
                <a:cs typeface="SutonnyOMJ" panose="01010600010101010101" pitchFamily="2" charset="0"/>
              </a:rPr>
              <a:t> 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BA9DD6-600E-CEF6-7D5E-FF6D38303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54" y="1249680"/>
            <a:ext cx="10581292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4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134597-2654-63E7-0987-69E2D8759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3" y="0"/>
            <a:ext cx="11922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41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502</Words>
  <Application>Microsoft Office PowerPoint</Application>
  <PresentationFormat>Widescreen</PresentationFormat>
  <Paragraphs>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SutonnyOMJ</vt:lpstr>
      <vt:lpstr>Times New Roman</vt:lpstr>
      <vt:lpstr>Times New Roman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13</cp:revision>
  <dcterms:created xsi:type="dcterms:W3CDTF">2026-01-18T18:16:01Z</dcterms:created>
  <dcterms:modified xsi:type="dcterms:W3CDTF">2026-02-05T15:35:47Z</dcterms:modified>
</cp:coreProperties>
</file>